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256"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430" r:id="rId35"/>
    <p:sldId id="431"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6"/>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6" autoAdjust="0"/>
    <p:restoredTop sz="49710" autoAdjust="0"/>
  </p:normalViewPr>
  <p:slideViewPr>
    <p:cSldViewPr snapToGrid="0">
      <p:cViewPr varScale="1">
        <p:scale>
          <a:sx n="75" d="100"/>
          <a:sy n="75" d="100"/>
        </p:scale>
        <p:origin x="2058" y="72"/>
      </p:cViewPr>
      <p:guideLst>
        <p:guide orient="horz" pos="1620"/>
        <p:guide pos="2880"/>
      </p:guideLst>
    </p:cSldViewPr>
  </p:slideViewPr>
  <p:notesTextViewPr>
    <p:cViewPr>
      <p:scale>
        <a:sx n="1" d="1"/>
        <a:sy n="1" d="1"/>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01849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 &lt;next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a:t>
            </a:r>
            <a:r>
              <a:rPr lang="en-CA"/>
              <a:t>in the  </a:t>
            </a:r>
            <a:r>
              <a:rPr lang="en-CA" dirty="0"/>
              <a:t>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And do we think that law enforcement be transparent and open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a:p>
            <a:r>
              <a:rPr lang="en-CA" dirty="0"/>
              <a:t>It cannot be a mysterious black box, and yes, we’ll talk about just such an example later.</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misuse of facial recognition, and more that seem to hit the newspapers on a daily basis, our last big topic today, raise ethical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can have a conversation, we can perform audits, we can investigate the data collection and analysis on algorithmic decisions. We can even model decision-making in different past environments in a virtual environment.</a:t>
            </a:r>
            <a:r>
              <a:rPr lang="en-US" sz="1100" baseline="30000" dirty="0"/>
              <a:t>1</a:t>
            </a:r>
          </a:p>
          <a:p>
            <a:endParaRPr lang="en-US" sz="1100" baseline="30000" dirty="0"/>
          </a:p>
          <a:p>
            <a:r>
              <a:rPr lang="en-US" sz="1200" dirty="0"/>
              <a:t>It is therefore incumbent on us as ethical data professionals to have these conversations on algorithms and data outcomes. We can and should have conversations on ethical data collection and analysis, on data science systems from end to end, like we’re having today. This is actually a big advantage over human decision making. We can know the data inputs and we can understand and test machine learning decisions.</a:t>
            </a:r>
          </a:p>
          <a:p>
            <a:endParaRPr lang="en-US" sz="1200" dirty="0"/>
          </a:p>
          <a:p>
            <a:r>
              <a:rPr lang="en-US" sz="1200" dirty="0"/>
              <a:t>Also, the remediation of systemic bias in an algorithm is not easy, but often more feasible to correct than the judgement of … a human. Certainly, this factor makes the study of bias in data worthy endeavor. </a:t>
            </a:r>
          </a:p>
          <a:p>
            <a:endParaRPr lang="en-US" sz="1200" dirty="0"/>
          </a:p>
          <a:p>
            <a:r>
              <a:rPr lang="en-US" sz="1200" dirty="0"/>
              <a:t>A biased human being, for example a judge or a prosecutor, is more difficult to analyze and correct. For human decisions, these conversations are more difficult. The Hawthorne effect compounds a lack of clarity in observation of human decision making. We can’t know ALL the inputs and decision making variables. We can’t divine the intentions of the heart. And so can </a:t>
            </a:r>
            <a:r>
              <a:rPr lang="en-US" sz="1200" i="0" u="none" dirty="0"/>
              <a:t>come back </a:t>
            </a:r>
            <a:r>
              <a:rPr lang="en-US" sz="1200" dirty="0"/>
              <a:t>to evaluating … outcomes, the only thing we can really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a:t>
            </a:r>
            <a:r>
              <a:rPr lang="en-US"/>
              <a:t>In </a:t>
            </a:r>
            <a:r>
              <a:rPr lang="en-US" dirty="0"/>
              <a:t>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6/2/2022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84" r:id="rId27"/>
    <p:sldLayoutId id="2147483666" r:id="rId28"/>
    <p:sldLayoutId id="2147483657" r:id="rId29"/>
    <p:sldLayoutId id="2147483660" r:id="rId30"/>
    <p:sldLayoutId id="2147483693" r:id="rId31"/>
    <p:sldLayoutId id="2147483685" r:id="rId32"/>
    <p:sldLayoutId id="2147483687" r:id="rId33"/>
    <p:sldLayoutId id="2147483680" r:id="rId34"/>
    <p:sldLayoutId id="2147483721" r:id="rId35"/>
    <p:sldLayoutId id="2147483765" r:id="rId3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6/2/2022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10" Type="http://schemas.openxmlformats.org/officeDocument/2006/relationships/hyperlink" Target="https://www.nytimes.com/2020/03/23/technology/speech-recognition-bias-apple-amazon-google.html"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hyperlink" Target="https://epic.org/privacy/ftc/hirevue/EPIC_FTC_HireVue_Complaint.pdf"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C0AE-8F7F-4F34-85BD-EF972075EC15}"/>
              </a:ext>
            </a:extLst>
          </p:cNvPr>
          <p:cNvSpPr>
            <a:spLocks noGrp="1"/>
          </p:cNvSpPr>
          <p:nvPr>
            <p:ph type="ctrTitle"/>
          </p:nvPr>
        </p:nvSpPr>
        <p:spPr>
          <a:xfrm>
            <a:off x="220306" y="1367275"/>
            <a:ext cx="8314094" cy="1243013"/>
          </a:xfrm>
        </p:spPr>
        <p:txBody>
          <a:bodyPr/>
          <a:lstStyle/>
          <a:p>
            <a:pPr>
              <a:lnSpc>
                <a:spcPct val="100000"/>
              </a:lnSpc>
            </a:pPr>
            <a:r>
              <a:rPr lang="en-US" b="1" dirty="0"/>
              <a:t>Ethics in Modern Data</a:t>
            </a:r>
            <a:br>
              <a:rPr lang="en-US" b="1" dirty="0"/>
            </a:br>
            <a:r>
              <a:rPr lang="en-US" b="1" dirty="0"/>
              <a:t>Bias, Transparency, Impact</a:t>
            </a:r>
          </a:p>
        </p:txBody>
      </p:sp>
      <p:sp>
        <p:nvSpPr>
          <p:cNvPr id="3" name="Subtitle 2">
            <a:extLst>
              <a:ext uri="{FF2B5EF4-FFF2-40B4-BE49-F238E27FC236}">
                <a16:creationId xmlns:a16="http://schemas.microsoft.com/office/drawing/2014/main" id="{F2568C74-9549-40CB-BA24-6C0FD3A32991}"/>
              </a:ext>
            </a:extLst>
          </p:cNvPr>
          <p:cNvSpPr>
            <a:spLocks noGrp="1"/>
          </p:cNvSpPr>
          <p:nvPr>
            <p:ph type="subTitle" idx="4294967295"/>
          </p:nvPr>
        </p:nvSpPr>
        <p:spPr>
          <a:xfrm>
            <a:off x="0" y="3486150"/>
            <a:ext cx="6858000" cy="1243013"/>
          </a:xfrm>
        </p:spPr>
        <p:txBody>
          <a:bodyPr>
            <a:normAutofit/>
          </a:bodyPr>
          <a:lstStyle/>
          <a:p>
            <a:pPr lvl="0"/>
            <a:r>
              <a:rPr lang="en-US" sz="2000" b="1" dirty="0">
                <a:solidFill>
                  <a:schemeClr val="bg2"/>
                </a:solidFill>
                <a:latin typeface="Roboto" panose="02000000000000000000"/>
              </a:rPr>
              <a:t>Christine Assaf, HR Consultant</a:t>
            </a:r>
          </a:p>
          <a:p>
            <a:r>
              <a:rPr lang="en-US" sz="2000" b="1" dirty="0">
                <a:solidFill>
                  <a:schemeClr val="bg2"/>
                </a:solidFill>
                <a:latin typeface="Roboto" panose="02000000000000000000"/>
              </a:rPr>
              <a:t>William Assaf, Senior Content Developer</a:t>
            </a:r>
          </a:p>
        </p:txBody>
      </p:sp>
    </p:spTree>
    <p:extLst>
      <p:ext uri="{BB962C8B-B14F-4D97-AF65-F5344CB8AC3E}">
        <p14:creationId xmlns:p14="http://schemas.microsoft.com/office/powerpoint/2010/main" val="391757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a:t>
            </a:r>
            <a:r>
              <a:rPr lang="en-US" sz="2800" b="1" dirty="0"/>
              <a:t>significant increase </a:t>
            </a:r>
            <a:br>
              <a:rPr lang="en-US" sz="2800" b="1" dirty="0"/>
            </a:br>
            <a:r>
              <a:rPr lang="en-US" sz="2800" b="1" dirty="0"/>
              <a:t>in players who hit more than 40 HR </a:t>
            </a:r>
            <a:r>
              <a:rPr lang="en-US" sz="2800" dirty="0"/>
              <a:t>in a single season during the steroid era.”</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is key to acknowledging bias in </a:t>
            </a:r>
            <a:r>
              <a:rPr lang="en-US" sz="2800" b="1" dirty="0"/>
              <a:t>outcomes</a:t>
            </a:r>
            <a:r>
              <a:rPr lang="en-US" sz="2800" dirty="0"/>
              <a:t>. </a:t>
            </a:r>
          </a:p>
          <a:p>
            <a:pPr lvl="1"/>
            <a:r>
              <a:rPr lang="en-US" sz="2600" dirty="0">
                <a:solidFill>
                  <a:schemeClr val="tx1"/>
                </a:solidFill>
              </a:rPr>
              <a:t>In the case of competitive Intellectual Property, the algorithm should be understood at least internally.</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illegal, and unethical, for companies to blame an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br>
              <a:rPr lang="en-US" sz="700" baseline="30000" dirty="0"/>
            </a:br>
            <a:r>
              <a:rPr lang="en-US" sz="700" baseline="30000" dirty="0"/>
              <a:t>9</a:t>
            </a:r>
            <a:r>
              <a:rPr lang="en-US" sz="700" dirty="0"/>
              <a:t> </a:t>
            </a:r>
            <a:r>
              <a:rPr lang="en-US" sz="700" dirty="0">
                <a:hlinkClick r:id="rId10"/>
              </a:rPr>
              <a:t>https://www.nytimes.com/2020/03/23/technology/speech-recognition-bias-apple-amazon-google.html</a:t>
            </a:r>
            <a:r>
              <a:rPr lang="en-US" sz="7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Disparate Impact and Transparency</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500" dirty="0"/>
              <a:t>Hawthorne Effect: “behavior alteration by the subject(s) of a study, due to awareness of being observed.”</a:t>
            </a:r>
          </a:p>
          <a:p>
            <a:pPr marL="0" indent="0">
              <a:buNone/>
            </a:pPr>
            <a:endParaRPr lang="en-US" sz="2800" dirty="0"/>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Nobel Prize-winning psychologist, Olivier </a:t>
            </a:r>
            <a:r>
              <a:rPr lang="en-US" sz="800" baseline="30000" dirty="0" err="1"/>
              <a:t>Sibony</a:t>
            </a:r>
            <a:r>
              <a:rPr lang="en-US" sz="800" baseline="30000" dirty="0"/>
              <a:t>, professor of strategy and business policy at HEC Paris</a:t>
            </a:r>
            <a:br>
              <a:rPr lang="en-US" sz="900" dirty="0">
                <a:hlinkClick r:id="rId4"/>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719</TotalTime>
  <Words>13478</Words>
  <Application>Microsoft Office PowerPoint</Application>
  <PresentationFormat>On-screen Show (16:9)</PresentationFormat>
  <Paragraphs>1024</Paragraphs>
  <Slides>61</Slides>
  <Notes>61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61</vt:i4>
      </vt:variant>
    </vt:vector>
  </HeadingPairs>
  <TitlesOfParts>
    <vt:vector size="75" baseType="lpstr">
      <vt:lpstr>Arial</vt:lpstr>
      <vt:lpstr>Calibri</vt:lpstr>
      <vt:lpstr>Calibri Light</vt:lpstr>
      <vt:lpstr>Consolas</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Ethics in Modern Data Bias, Transparency, Impact</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Disparate Impact and Transparency</vt:lpstr>
      <vt:lpstr>Upside of algorithms + bias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76</cp:revision>
  <dcterms:created xsi:type="dcterms:W3CDTF">2020-02-04T03:54:30Z</dcterms:created>
  <dcterms:modified xsi:type="dcterms:W3CDTF">2022-06-03T02:50:22Z</dcterms:modified>
</cp:coreProperties>
</file>